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81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9900"/>
    <a:srgbClr val="FFCC66"/>
    <a:srgbClr val="F3DEAB"/>
    <a:srgbClr val="E3E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 autoAdjust="0"/>
    <p:restoredTop sz="94660"/>
  </p:normalViewPr>
  <p:slideViewPr>
    <p:cSldViewPr>
      <p:cViewPr varScale="1">
        <p:scale>
          <a:sx n="104" d="100"/>
          <a:sy n="104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2F5F5-1D16-4B54-AFF4-917FC004F3C8}" type="datetimeFigureOut">
              <a:rPr lang="de-DE" smtClean="0"/>
              <a:t>25.01.2022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D45C9-3C18-4E14-A1D2-B738EDB71B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44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6946901" y="1052513"/>
            <a:ext cx="1639888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E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rleben – </a:t>
            </a: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G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estalten – </a:t>
            </a: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S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tärken</a:t>
            </a:r>
            <a:endParaRPr lang="de-DE">
              <a:latin typeface="Arial Narrow" pitchFamily="34" charset="0"/>
            </a:endParaRPr>
          </a:p>
        </p:txBody>
      </p:sp>
      <p:pic>
        <p:nvPicPr>
          <p:cNvPr id="6" name="Picture 9" descr="~854966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20713"/>
            <a:ext cx="339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68313" y="1350963"/>
            <a:ext cx="8135937" cy="4762"/>
            <a:chOff x="295" y="851"/>
            <a:chExt cx="5125" cy="3"/>
          </a:xfrm>
        </p:grpSpPr>
        <p:sp>
          <p:nvSpPr>
            <p:cNvPr id="9" name="Line 12"/>
            <p:cNvSpPr>
              <a:spLocks noChangeShapeType="1"/>
            </p:cNvSpPr>
            <p:nvPr userDrawn="1"/>
          </p:nvSpPr>
          <p:spPr bwMode="auto">
            <a:xfrm>
              <a:off x="295" y="854"/>
              <a:ext cx="385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13"/>
            <p:cNvSpPr>
              <a:spLocks noChangeShapeType="1"/>
            </p:cNvSpPr>
            <p:nvPr userDrawn="1"/>
          </p:nvSpPr>
          <p:spPr bwMode="auto">
            <a:xfrm>
              <a:off x="4176" y="851"/>
              <a:ext cx="1244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 b="1">
                <a:solidFill>
                  <a:srgbClr val="800000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7584" y="3861048"/>
            <a:ext cx="6400800" cy="1752600"/>
          </a:xfrm>
        </p:spPr>
        <p:txBody>
          <a:bodyPr/>
          <a:lstStyle>
            <a:lvl1pPr marL="0" indent="0" algn="r" defTabSz="896938">
              <a:defRPr sz="2600" baseline="0"/>
            </a:lvl1pPr>
          </a:lstStyle>
          <a:p>
            <a:pPr lvl="0"/>
            <a:r>
              <a:rPr lang="de-DE" noProof="0" dirty="0"/>
              <a:t>  Formatvorlage des Untertitelmasters durch Klicken bearbeiten</a:t>
            </a:r>
          </a:p>
        </p:txBody>
      </p:sp>
      <p:pic>
        <p:nvPicPr>
          <p:cNvPr id="13" name="Picture 24" descr="Logo OES 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60802"/>
            <a:ext cx="1439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106348" y="6381328"/>
            <a:ext cx="2508139" cy="2160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25200" rIns="54000" bIns="25200"/>
          <a:lstStyle/>
          <a:p>
            <a:pPr fontAlgn="base">
              <a:spcBef>
                <a:spcPts val="200"/>
              </a:spcBef>
              <a:spcAft>
                <a:spcPts val="200"/>
              </a:spcAft>
            </a:pPr>
            <a:r>
              <a:rPr lang="de-DE" sz="1200" b="1" kern="1200" dirty="0">
                <a:solidFill>
                  <a:srgbClr val="800000"/>
                </a:solidFill>
                <a:effectLst/>
                <a:latin typeface="Arial Narrow"/>
                <a:ea typeface="Times New Roman"/>
                <a:cs typeface="Times New Roman"/>
              </a:rPr>
              <a:t>Eugen-Grimminger-Schule Crailsheim</a:t>
            </a:r>
            <a:endParaRPr lang="de-DE" sz="11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22" name="Group 23"/>
          <p:cNvGrpSpPr>
            <a:grpSpLocks/>
          </p:cNvGrpSpPr>
          <p:nvPr userDrawn="1"/>
        </p:nvGrpSpPr>
        <p:grpSpPr bwMode="auto">
          <a:xfrm>
            <a:off x="468313" y="6237288"/>
            <a:ext cx="8135937" cy="4762"/>
            <a:chOff x="295" y="851"/>
            <a:chExt cx="5125" cy="3"/>
          </a:xfrm>
        </p:grpSpPr>
        <p:sp>
          <p:nvSpPr>
            <p:cNvPr id="23" name="Line 24"/>
            <p:cNvSpPr>
              <a:spLocks noChangeShapeType="1"/>
            </p:cNvSpPr>
            <p:nvPr userDrawn="1"/>
          </p:nvSpPr>
          <p:spPr bwMode="auto">
            <a:xfrm>
              <a:off x="295" y="854"/>
              <a:ext cx="3854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5"/>
            <p:cNvSpPr>
              <a:spLocks noChangeShapeType="1"/>
            </p:cNvSpPr>
            <p:nvPr userDrawn="1"/>
          </p:nvSpPr>
          <p:spPr bwMode="auto">
            <a:xfrm>
              <a:off x="4176" y="851"/>
              <a:ext cx="124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uppieren 27"/>
          <p:cNvGrpSpPr/>
          <p:nvPr userDrawn="1"/>
        </p:nvGrpSpPr>
        <p:grpSpPr>
          <a:xfrm>
            <a:off x="6948363" y="6307566"/>
            <a:ext cx="2016125" cy="361794"/>
            <a:chOff x="6765925" y="6260802"/>
            <a:chExt cx="2016125" cy="361794"/>
          </a:xfrm>
        </p:grpSpPr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765925" y="6260802"/>
              <a:ext cx="20161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800" dirty="0">
                  <a:latin typeface="+mj-lt"/>
                </a:rPr>
                <a:t>Berufliche Schule des Landkreises</a:t>
              </a:r>
            </a:p>
            <a:p>
              <a:r>
                <a:rPr lang="de-DE" sz="800" dirty="0">
                  <a:latin typeface="+mj-lt"/>
                </a:rPr>
                <a:t>Schwäbisch Hall</a:t>
              </a:r>
            </a:p>
          </p:txBody>
        </p:sp>
        <p:pic>
          <p:nvPicPr>
            <p:cNvPr id="30" name="Picture 22" descr="Wapp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332083"/>
              <a:ext cx="238125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74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4255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 rot="5400000">
            <a:off x="2447764" y="-135396"/>
            <a:ext cx="4320480" cy="7992888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825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776"/>
            <a:ext cx="1975048" cy="47133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 rot="5400000">
            <a:off x="1151620" y="728700"/>
            <a:ext cx="4752528" cy="6120680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6527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tabLst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0000"/>
              <a:buFont typeface="Wingdings" pitchFamily="2" charset="2"/>
              <a:buChar char="§"/>
              <a:tabLst/>
              <a:defRPr sz="2400">
                <a:effectLst/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788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7761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4644008" y="1628800"/>
            <a:ext cx="4038600" cy="4525963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186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1"/>
          </p:nvPr>
        </p:nvSpPr>
        <p:spPr>
          <a:xfrm>
            <a:off x="467544" y="2204864"/>
            <a:ext cx="4038600" cy="3989040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2"/>
          </p:nvPr>
        </p:nvSpPr>
        <p:spPr>
          <a:xfrm>
            <a:off x="4644008" y="2204865"/>
            <a:ext cx="4038600" cy="3960440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538162" indent="0">
              <a:buSzPct val="45000"/>
              <a:buFont typeface="Wingdings" pitchFamily="2" charset="2"/>
              <a:buNone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086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6131024" cy="106771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0"/>
          </p:nvPr>
        </p:nvSpPr>
        <p:spPr>
          <a:xfrm>
            <a:off x="3563888" y="1412776"/>
            <a:ext cx="5040560" cy="4752528"/>
          </a:xfrm>
        </p:spPr>
        <p:txBody>
          <a:bodyPr/>
          <a:lstStyle>
            <a:lvl1pPr marL="179388" indent="-179388">
              <a:buClr>
                <a:srgbClr val="800000"/>
              </a:buClr>
              <a:buSzPct val="100000"/>
              <a:buFont typeface="Wingdings" pitchFamily="2" charset="2"/>
              <a:buChar char="§"/>
              <a:defRPr sz="2400"/>
            </a:lvl1pPr>
            <a:lvl2pPr marL="358775" indent="-179388">
              <a:buClr>
                <a:srgbClr val="FF9900"/>
              </a:buClr>
              <a:buSzPct val="80000"/>
              <a:buFont typeface="Wingdings" pitchFamily="2" charset="2"/>
              <a:buChar char="§"/>
              <a:defRPr sz="2200">
                <a:latin typeface="Arial Narrow" pitchFamily="34" charset="0"/>
              </a:defRPr>
            </a:lvl2pPr>
            <a:lvl3pPr marL="538163" indent="-179388">
              <a:buClrTx/>
              <a:buSzPct val="60000"/>
              <a:buFont typeface="Wingdings" pitchFamily="2" charset="2"/>
              <a:buChar char="§"/>
              <a:defRPr sz="2200">
                <a:latin typeface="Arial Narrow" pitchFamily="34" charset="0"/>
              </a:defRPr>
            </a:lvl3pPr>
            <a:lvl4pPr marL="717550" indent="-179388">
              <a:buSzPct val="45000"/>
              <a:buFont typeface="Wingdings" pitchFamily="2" charset="2"/>
              <a:buChar char="§"/>
              <a:defRPr sz="1800">
                <a:latin typeface="Arial Narrow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2167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020072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484783"/>
            <a:ext cx="6020072" cy="32427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020072" cy="80486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1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72816"/>
            <a:ext cx="8229600" cy="438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grpSp>
        <p:nvGrpSpPr>
          <p:cNvPr id="1031" name="Group 22"/>
          <p:cNvGrpSpPr>
            <a:grpSpLocks/>
          </p:cNvGrpSpPr>
          <p:nvPr/>
        </p:nvGrpSpPr>
        <p:grpSpPr bwMode="auto">
          <a:xfrm>
            <a:off x="468313" y="1341438"/>
            <a:ext cx="8135937" cy="4762"/>
            <a:chOff x="295" y="851"/>
            <a:chExt cx="5125" cy="3"/>
          </a:xfrm>
        </p:grpSpPr>
        <p:sp>
          <p:nvSpPr>
            <p:cNvPr id="1035" name="Line 20"/>
            <p:cNvSpPr>
              <a:spLocks noChangeShapeType="1"/>
            </p:cNvSpPr>
            <p:nvPr userDrawn="1"/>
          </p:nvSpPr>
          <p:spPr bwMode="auto">
            <a:xfrm>
              <a:off x="295" y="854"/>
              <a:ext cx="385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6" name="Line 21"/>
            <p:cNvSpPr>
              <a:spLocks noChangeShapeType="1"/>
            </p:cNvSpPr>
            <p:nvPr userDrawn="1"/>
          </p:nvSpPr>
          <p:spPr bwMode="auto">
            <a:xfrm>
              <a:off x="4176" y="851"/>
              <a:ext cx="1244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32" name="Group 23"/>
          <p:cNvGrpSpPr>
            <a:grpSpLocks/>
          </p:cNvGrpSpPr>
          <p:nvPr/>
        </p:nvGrpSpPr>
        <p:grpSpPr bwMode="auto">
          <a:xfrm>
            <a:off x="468313" y="6237288"/>
            <a:ext cx="8135937" cy="4762"/>
            <a:chOff x="295" y="851"/>
            <a:chExt cx="5125" cy="3"/>
          </a:xfrm>
        </p:grpSpPr>
        <p:sp>
          <p:nvSpPr>
            <p:cNvPr id="1033" name="Line 24"/>
            <p:cNvSpPr>
              <a:spLocks noChangeShapeType="1"/>
            </p:cNvSpPr>
            <p:nvPr userDrawn="1"/>
          </p:nvSpPr>
          <p:spPr bwMode="auto">
            <a:xfrm>
              <a:off x="295" y="854"/>
              <a:ext cx="3854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34" name="Line 25"/>
            <p:cNvSpPr>
              <a:spLocks noChangeShapeType="1"/>
            </p:cNvSpPr>
            <p:nvPr userDrawn="1"/>
          </p:nvSpPr>
          <p:spPr bwMode="auto">
            <a:xfrm>
              <a:off x="4176" y="851"/>
              <a:ext cx="124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019925" y="981075"/>
            <a:ext cx="1639888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E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rleben – </a:t>
            </a: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G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estalten – </a:t>
            </a:r>
            <a:r>
              <a:rPr lang="de-DE" sz="1200" b="1">
                <a:solidFill>
                  <a:srgbClr val="800000"/>
                </a:solidFill>
                <a:latin typeface="Arial Narrow" pitchFamily="34" charset="0"/>
              </a:rPr>
              <a:t>S</a:t>
            </a:r>
            <a:r>
              <a:rPr lang="de-DE" sz="800">
                <a:solidFill>
                  <a:srgbClr val="800000"/>
                </a:solidFill>
                <a:latin typeface="Arial Narrow" pitchFamily="34" charset="0"/>
              </a:rPr>
              <a:t>tärken</a:t>
            </a:r>
            <a:endParaRPr lang="de-DE">
              <a:latin typeface="Arial Narrow" pitchFamily="34" charset="0"/>
            </a:endParaRPr>
          </a:p>
        </p:txBody>
      </p:sp>
      <p:pic>
        <p:nvPicPr>
          <p:cNvPr id="1041" name="Picture 9" descr="~854966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48680"/>
            <a:ext cx="339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3059113" y="6308725"/>
            <a:ext cx="3025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de-DE" sz="1200" b="1"/>
          </a:p>
        </p:txBody>
      </p:sp>
      <p:pic>
        <p:nvPicPr>
          <p:cNvPr id="1048" name="Picture 24" descr="Logo OES R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08725"/>
            <a:ext cx="1439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/>
          <p:nvPr/>
        </p:nvGrpSpPr>
        <p:grpSpPr>
          <a:xfrm>
            <a:off x="6948363" y="6221569"/>
            <a:ext cx="2016125" cy="361794"/>
            <a:chOff x="6765925" y="6260802"/>
            <a:chExt cx="2016125" cy="361794"/>
          </a:xfrm>
        </p:grpSpPr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6765925" y="6260802"/>
              <a:ext cx="20161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800" dirty="0">
                  <a:latin typeface="+mj-lt"/>
                </a:rPr>
                <a:t>Berufliche Schule des Landkreises</a:t>
              </a:r>
            </a:p>
            <a:p>
              <a:r>
                <a:rPr lang="de-DE" sz="800" dirty="0">
                  <a:latin typeface="+mj-lt"/>
                </a:rPr>
                <a:t>Schwäbisch Hall</a:t>
              </a:r>
            </a:p>
          </p:txBody>
        </p:sp>
        <p:pic>
          <p:nvPicPr>
            <p:cNvPr id="21" name="Picture 22" descr="Wappe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332083"/>
              <a:ext cx="238125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131840" y="6342095"/>
            <a:ext cx="2508139" cy="2160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25200" rIns="54000" bIns="25200"/>
          <a:lstStyle/>
          <a:p>
            <a:pPr fontAlgn="base">
              <a:spcBef>
                <a:spcPts val="200"/>
              </a:spcBef>
              <a:spcAft>
                <a:spcPts val="200"/>
              </a:spcAft>
            </a:pPr>
            <a:r>
              <a:rPr lang="de-DE" sz="1200" b="1" kern="1200" dirty="0">
                <a:solidFill>
                  <a:srgbClr val="800000"/>
                </a:solidFill>
                <a:effectLst/>
                <a:latin typeface="Arial Narrow"/>
                <a:ea typeface="Times New Roman"/>
                <a:cs typeface="Times New Roman"/>
              </a:rPr>
              <a:t>Eugen-Grimminger-Schule Crailsheim</a:t>
            </a:r>
            <a:endParaRPr lang="de-DE" sz="1100" dirty="0">
              <a:effectLst/>
              <a:latin typeface="Times New Roman"/>
              <a:ea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FF9900"/>
          </a:solidFill>
          <a:latin typeface="Arial Narrow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 Narrow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 Narrow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 Narrow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 Narrow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 Narrow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 Narrow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 Narrow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 Narrow" pitchFamily="34" charset="0"/>
          <a:cs typeface="Times New Roman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SzPct val="60000"/>
        <a:buNone/>
        <a:defRPr sz="24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de-DE" sz="3600" dirty="0">
                <a:latin typeface="Arial Narrow"/>
                <a:ea typeface="+mn-ea"/>
                <a:cs typeface="+mn-cs"/>
              </a:rPr>
              <a:t>In einem kleinen Städtchen </a:t>
            </a:r>
            <a:br>
              <a:rPr lang="de-DE" sz="3600" dirty="0">
                <a:latin typeface="Arial Narrow"/>
                <a:ea typeface="+mn-ea"/>
                <a:cs typeface="+mn-cs"/>
              </a:rPr>
            </a:br>
            <a:r>
              <a:rPr lang="de-DE" sz="3600" dirty="0">
                <a:latin typeface="Arial Narrow"/>
                <a:ea typeface="+mn-ea"/>
                <a:cs typeface="+mn-cs"/>
              </a:rPr>
              <a:t>in Hohenlohe ...</a:t>
            </a:r>
            <a:br>
              <a:rPr lang="de-DE" sz="3600" dirty="0">
                <a:solidFill>
                  <a:srgbClr val="FFC000"/>
                </a:solidFill>
                <a:latin typeface="Arial Narrow"/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1760" y="3933056"/>
            <a:ext cx="6400800" cy="1752600"/>
          </a:xfrm>
        </p:spPr>
        <p:txBody>
          <a:bodyPr/>
          <a:lstStyle/>
          <a:p>
            <a:pPr algn="l"/>
            <a:r>
              <a:rPr lang="de-DE" sz="3200" b="1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… eine wahre Geschichte</a:t>
            </a:r>
          </a:p>
          <a:p>
            <a:pPr algn="l"/>
            <a:endParaRPr lang="de-DE" sz="3200" b="1" dirty="0">
              <a:solidFill>
                <a:srgbClr val="800000"/>
              </a:solidFill>
              <a:latin typeface="Arial Narrow"/>
              <a:ea typeface="+mj-ea"/>
              <a:cs typeface="Times New Roman"/>
            </a:endParaRPr>
          </a:p>
          <a:p>
            <a:pPr algn="l"/>
            <a:endParaRPr lang="de-DE" sz="3200" b="1" dirty="0">
              <a:solidFill>
                <a:srgbClr val="800000"/>
              </a:solidFill>
              <a:latin typeface="Arial Narrow"/>
              <a:ea typeface="+mj-ea"/>
              <a:cs typeface="Times New Roman"/>
            </a:endParaRPr>
          </a:p>
          <a:p>
            <a:pPr algn="l"/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467544" y="5445223"/>
            <a:ext cx="8064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34975"/>
            <a:r>
              <a:rPr lang="de-DE" sz="1200" b="1" dirty="0">
                <a:solidFill>
                  <a:srgbClr val="800000"/>
                </a:solidFill>
                <a:latin typeface="Arial Narrow" pitchFamily="34" charset="0"/>
              </a:rPr>
              <a:t>Idee: Konrad Schneider   -  Umsetzung  + Texte: Konrad Schneider und Anne Technau  -  Postkarten: Sammlung Giselher Technau</a:t>
            </a:r>
          </a:p>
        </p:txBody>
      </p:sp>
    </p:spTree>
    <p:extLst>
      <p:ext uri="{BB962C8B-B14F-4D97-AF65-F5344CB8AC3E}">
        <p14:creationId xmlns:p14="http://schemas.microsoft.com/office/powerpoint/2010/main" val="360603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912" y="1916832"/>
            <a:ext cx="4841875" cy="3529012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583114" y="1557679"/>
            <a:ext cx="3048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1922 heiraten Jenni und Eugen.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Jenni ist eine mutige und tapfere Frau, dennoch ist es für die Beiden nicht einfach </a:t>
            </a:r>
            <a:b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in Crailsheim zu ihrer Liebe zu stehen.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Die Ehe von Eugen und Jenni ist für die „normalen“ Bürger ein Skandal.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Ehemalige Freunde ziehen sich zurück.</a:t>
            </a:r>
          </a:p>
        </p:txBody>
      </p:sp>
      <p:sp>
        <p:nvSpPr>
          <p:cNvPr id="4" name="Rechteck 3"/>
          <p:cNvSpPr/>
          <p:nvPr/>
        </p:nvSpPr>
        <p:spPr>
          <a:xfrm>
            <a:off x="549848" y="620688"/>
            <a:ext cx="396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Das junge Ehepaar Grimminger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ahnhofsgebä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67" y="1556296"/>
            <a:ext cx="65674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09785" y="717735"/>
            <a:ext cx="3975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Der Bahnhof von Crailsheim ….</a:t>
            </a:r>
          </a:p>
        </p:txBody>
      </p:sp>
      <p:sp>
        <p:nvSpPr>
          <p:cNvPr id="5" name="Rechteck 4"/>
          <p:cNvSpPr/>
          <p:nvPr/>
        </p:nvSpPr>
        <p:spPr>
          <a:xfrm>
            <a:off x="1403648" y="5301208"/>
            <a:ext cx="6495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Das junge Paar hält diese Situation nicht aus und verlassen 1922 gemeinsam  Crailsheim. Sie ziehen nach Stuttgart. Von der anonymeren Großstadt erhoffen sie sich Schutz und Ruhe.</a:t>
            </a:r>
          </a:p>
        </p:txBody>
      </p:sp>
    </p:spTree>
    <p:extLst>
      <p:ext uri="{BB962C8B-B14F-4D97-AF65-F5344CB8AC3E}">
        <p14:creationId xmlns:p14="http://schemas.microsoft.com/office/powerpoint/2010/main" val="38484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ugen-grimming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9" y="1700809"/>
            <a:ext cx="5232227" cy="41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820523" y="1700809"/>
            <a:ext cx="29999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Beim Genossen-</a:t>
            </a:r>
            <a:r>
              <a:rPr lang="de-DE" sz="2000" b="1" dirty="0" err="1">
                <a:solidFill>
                  <a:srgbClr val="000000"/>
                </a:solidFill>
                <a:latin typeface="Arial Narrow" pitchFamily="34" charset="0"/>
              </a:rPr>
              <a:t>schaftsverband</a:t>
            </a: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 in Stuttgart erhält Eugen Grimminger 1922 eine Anstellung.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Dort wird er 1935  wegen seiner jüdischen Frau entlassen.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Er baut sich ein Treuhand- und Beratungsbüro auf.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So kann er bis 1942/43 für seine Frau und deren Familie sorgen. </a:t>
            </a:r>
          </a:p>
        </p:txBody>
      </p:sp>
      <p:sp>
        <p:nvSpPr>
          <p:cNvPr id="4" name="Rechteck 3"/>
          <p:cNvSpPr/>
          <p:nvPr/>
        </p:nvSpPr>
        <p:spPr>
          <a:xfrm>
            <a:off x="396978" y="692696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Neubeginn in Stuttgart</a:t>
            </a:r>
          </a:p>
        </p:txBody>
      </p:sp>
    </p:spTree>
    <p:extLst>
      <p:ext uri="{BB962C8B-B14F-4D97-AF65-F5344CB8AC3E}">
        <p14:creationId xmlns:p14="http://schemas.microsoft.com/office/powerpoint/2010/main" val="343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sda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84313"/>
            <a:ext cx="3109912" cy="46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827584" y="2787863"/>
            <a:ext cx="32403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Überall jubeln die Massen den Nationalsozialisten zu. 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Die Menschen hoffen auf ein besseres Leben nach dem verlorenen ersten Weltkrieg. </a:t>
            </a:r>
          </a:p>
        </p:txBody>
      </p:sp>
      <p:sp>
        <p:nvSpPr>
          <p:cNvPr id="4" name="Rechteck 3"/>
          <p:cNvSpPr/>
          <p:nvPr/>
        </p:nvSpPr>
        <p:spPr>
          <a:xfrm>
            <a:off x="620318" y="660805"/>
            <a:ext cx="3302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Nazi-Deutschland erstarkt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hohenlohe-ungefiltert.de/wp-content/uploads/2009/11/09-Hit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08166"/>
            <a:ext cx="5688633" cy="381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11560" y="544522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Als Hitler im Jahr 1933 durch Crailsheim fährt, begrüßen die Menschen ihn jubelnd und euphorisch. Auf den Straßen geht es zu wie bei einem Volksfest. </a:t>
            </a:r>
          </a:p>
        </p:txBody>
      </p:sp>
      <p:sp>
        <p:nvSpPr>
          <p:cNvPr id="5" name="Rechteck 4"/>
          <p:cNvSpPr/>
          <p:nvPr/>
        </p:nvSpPr>
        <p:spPr>
          <a:xfrm>
            <a:off x="610568" y="4029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Auch in Crailsheim huldigen viele dem Hitlerregime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kristallna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0024"/>
            <a:ext cx="5146601" cy="41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865812" y="1832946"/>
            <a:ext cx="313417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1900" b="1" dirty="0">
                <a:solidFill>
                  <a:srgbClr val="000000"/>
                </a:solidFill>
                <a:latin typeface="Arial Narrow" pitchFamily="34" charset="0"/>
              </a:rPr>
              <a:t>Die „Reichskristallnacht" und der braune Spuk vom „Herrenmenschen“ macht nicht vor Crailsheim halt.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1900" b="1" dirty="0">
                <a:solidFill>
                  <a:srgbClr val="000000"/>
                </a:solidFill>
                <a:latin typeface="Arial Narrow" pitchFamily="34" charset="0"/>
              </a:rPr>
              <a:t>Die Crailsheimer Synagoge in der Faberstraße wird am 9. November 1938 von den in die SA übernommenen 18-jährigen Hitlerjungen verwüstet.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1900" b="1" dirty="0">
                <a:solidFill>
                  <a:srgbClr val="000000"/>
                </a:solidFill>
                <a:latin typeface="Arial Narrow" pitchFamily="34" charset="0"/>
              </a:rPr>
              <a:t>Jüdische Mitmenschen wurden denunziert  und isoliert</a:t>
            </a: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1900" b="1" dirty="0">
                <a:solidFill>
                  <a:srgbClr val="000000"/>
                </a:solidFill>
                <a:latin typeface="Arial Narrow" pitchFamily="34" charset="0"/>
              </a:rPr>
              <a:t>Heute steht an dieser Stelle eine Stele als Mahnmal.</a:t>
            </a:r>
          </a:p>
        </p:txBody>
      </p:sp>
      <p:sp>
        <p:nvSpPr>
          <p:cNvPr id="5" name="Rechteck 4"/>
          <p:cNvSpPr/>
          <p:nvPr/>
        </p:nvSpPr>
        <p:spPr>
          <a:xfrm>
            <a:off x="539552" y="764704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Das andere Gesicht …</a:t>
            </a:r>
          </a:p>
        </p:txBody>
      </p:sp>
    </p:spTree>
    <p:extLst>
      <p:ext uri="{BB962C8B-B14F-4D97-AF65-F5344CB8AC3E}">
        <p14:creationId xmlns:p14="http://schemas.microsoft.com/office/powerpoint/2010/main" val="9773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z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527175"/>
            <a:ext cx="5322491" cy="42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04865" y="1412776"/>
            <a:ext cx="29150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b="1" dirty="0">
                <a:solidFill>
                  <a:srgbClr val="000000"/>
                </a:solidFill>
              </a:rPr>
              <a:t>Unzähliges Leid trifft Millionen von Menschen in Deutschland.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b="1" dirty="0">
                <a:solidFill>
                  <a:srgbClr val="000000"/>
                </a:solidFill>
              </a:rPr>
              <a:t>Es sind Menschen jüdischen Glaubens, Sinti </a:t>
            </a:r>
            <a:r>
              <a:rPr lang="de-DE" b="1">
                <a:solidFill>
                  <a:srgbClr val="000000"/>
                </a:solidFill>
              </a:rPr>
              <a:t>und Roma,</a:t>
            </a:r>
            <a:br>
              <a:rPr lang="de-DE" b="1" dirty="0">
                <a:solidFill>
                  <a:srgbClr val="000000"/>
                </a:solidFill>
              </a:rPr>
            </a:br>
            <a:r>
              <a:rPr lang="de-DE" b="1" dirty="0">
                <a:solidFill>
                  <a:srgbClr val="000000"/>
                </a:solidFill>
              </a:rPr>
              <a:t>Menschen mit Behinderung,</a:t>
            </a:r>
            <a:br>
              <a:rPr lang="de-DE" b="1" dirty="0">
                <a:solidFill>
                  <a:srgbClr val="000000"/>
                </a:solidFill>
              </a:rPr>
            </a:br>
            <a:r>
              <a:rPr lang="de-DE" b="1" dirty="0">
                <a:solidFill>
                  <a:srgbClr val="000000"/>
                </a:solidFill>
              </a:rPr>
              <a:t>Menschen mit einer anderen politischen Einstellung,</a:t>
            </a:r>
            <a:br>
              <a:rPr lang="de-DE" b="1" dirty="0">
                <a:solidFill>
                  <a:srgbClr val="000000"/>
                </a:solidFill>
              </a:rPr>
            </a:br>
            <a:r>
              <a:rPr lang="de-DE" b="1" dirty="0">
                <a:solidFill>
                  <a:srgbClr val="000000"/>
                </a:solidFill>
              </a:rPr>
              <a:t>Homosexuelle.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b="1" dirty="0">
                <a:solidFill>
                  <a:srgbClr val="000000"/>
                </a:solidFill>
              </a:rPr>
              <a:t>Fast 4 Millionen Menschen  werden in Konzentrationslagern getötet.</a:t>
            </a:r>
          </a:p>
        </p:txBody>
      </p:sp>
      <p:sp>
        <p:nvSpPr>
          <p:cNvPr id="5" name="Rechteck 4"/>
          <p:cNvSpPr/>
          <p:nvPr/>
        </p:nvSpPr>
        <p:spPr>
          <a:xfrm>
            <a:off x="431539" y="662789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Unsägliches Leid trifft Millionen von Menschen </a:t>
            </a:r>
          </a:p>
        </p:txBody>
      </p:sp>
    </p:spTree>
    <p:extLst>
      <p:ext uri="{BB962C8B-B14F-4D97-AF65-F5344CB8AC3E}">
        <p14:creationId xmlns:p14="http://schemas.microsoft.com/office/powerpoint/2010/main" val="18798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ite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8668"/>
            <a:ext cx="5638800" cy="385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99882" y="404664"/>
            <a:ext cx="61135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Widerstand gegen das nationalsozialistische Regime formiert sich ….</a:t>
            </a:r>
          </a:p>
        </p:txBody>
      </p:sp>
      <p:sp>
        <p:nvSpPr>
          <p:cNvPr id="4" name="Rechteck 3"/>
          <p:cNvSpPr/>
          <p:nvPr/>
        </p:nvSpPr>
        <p:spPr>
          <a:xfrm>
            <a:off x="6516216" y="1484784"/>
            <a:ext cx="216024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Hans und Sophie Scholl aus Crailsheim gründen mit Freunden in München die Widerstandsgruppe „Weiße Rose“.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1942 veröffentlichen sie die ersten vier Flugblätter in München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7772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598597"/>
            <a:ext cx="5616575" cy="372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15817" y="1598597"/>
            <a:ext cx="25101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Eugen Grimminger kennt die Familie Scholl, der Vater von Sofie und Hans war ebenfalls Verwaltungsbeamter.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Eugen Grimminger muss etwas tun, er hält den braunen Mopp nicht aus. So unterstützt er die jungen Wider-</a:t>
            </a:r>
            <a:r>
              <a:rPr lang="de-DE" sz="2000" b="1" kern="0" dirty="0" err="1">
                <a:solidFill>
                  <a:srgbClr val="000000"/>
                </a:solidFill>
                <a:latin typeface="Arial Narrow" pitchFamily="34" charset="0"/>
              </a:rPr>
              <a:t>standskämpfer</a:t>
            </a: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…</a:t>
            </a:r>
            <a:endParaRPr lang="de-DE" b="1" dirty="0"/>
          </a:p>
        </p:txBody>
      </p:sp>
      <p:sp>
        <p:nvSpPr>
          <p:cNvPr id="4" name="Rechteck 3"/>
          <p:cNvSpPr/>
          <p:nvPr/>
        </p:nvSpPr>
        <p:spPr>
          <a:xfrm>
            <a:off x="415818" y="876782"/>
            <a:ext cx="5020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Eugen Grimminger unterstützt die Weiße Rose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126769" y="5425522"/>
            <a:ext cx="516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… indem er die Finanzierung der Flugblätter der Gruppe „Weiße Rose“ unterstützt</a:t>
            </a:r>
            <a:endParaRPr lang="de-DE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estap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5040560" cy="36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67544" y="1514872"/>
            <a:ext cx="288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Beim Verteilen des 6. Flugblattes in der Universität München am 18.2.1943 werden die Studenten vom Hausmeister erwischt und von der Gestapo verhaftet.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Am 22.2.1943 werden Hans und Sofie Scholl und ihr Freund  Christoph Probst vom Volksgerichts-präsidenten Freisler zum Tode verurteilt. 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de-DE" sz="20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7544" y="764703"/>
            <a:ext cx="4301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Die „Weiße Rose“ wird erwischt ...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580972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Sie werden noch am selben Tag hingerichtet.</a:t>
            </a:r>
          </a:p>
        </p:txBody>
      </p:sp>
    </p:spTree>
    <p:extLst>
      <p:ext uri="{BB962C8B-B14F-4D97-AF65-F5344CB8AC3E}">
        <p14:creationId xmlns:p14="http://schemas.microsoft.com/office/powerpoint/2010/main" val="37688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68152" y="794320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2400" b="1" kern="0" dirty="0">
                <a:solidFill>
                  <a:srgbClr val="FF9900"/>
                </a:solidFill>
                <a:latin typeface="Arial Narrow"/>
              </a:rPr>
              <a:t>… Crailsheim, verträumt gelegen an der Jagst, </a:t>
            </a:r>
            <a:endParaRPr lang="de-DE" b="1" dirty="0">
              <a:solidFill>
                <a:srgbClr val="FF9900"/>
              </a:solidFill>
              <a:latin typeface="Arial Narrow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39552" y="5389841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buSzPct val="60000"/>
              <a:defRPr/>
            </a:pPr>
            <a:r>
              <a:rPr lang="de-DE" sz="2000" b="1" kern="0" dirty="0">
                <a:latin typeface="Arial Narrow" pitchFamily="34" charset="0"/>
              </a:rPr>
              <a:t>mit vier zum Himmel ragenden Türmen: dem Diebsturm, dem Rathaus, der Liebfrauenkapelle, der Johanneskirche und dem Bahnhof.</a:t>
            </a:r>
            <a:endParaRPr lang="de-DE" sz="2000" b="1" kern="0" dirty="0">
              <a:latin typeface="Arial"/>
            </a:endParaRPr>
          </a:p>
        </p:txBody>
      </p:sp>
      <p:pic>
        <p:nvPicPr>
          <p:cNvPr id="4" name="Picture 4" descr="Blick auf Crailshe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b="3242"/>
          <a:stretch>
            <a:fillRect/>
          </a:stretch>
        </p:blipFill>
        <p:spPr bwMode="auto">
          <a:xfrm>
            <a:off x="1403351" y="1412875"/>
            <a:ext cx="5904954" cy="39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4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862513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561840" y="1532402"/>
            <a:ext cx="33123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Eugen Grimminger wird gefangen genommen und am </a:t>
            </a:r>
            <a:r>
              <a:rPr lang="de-DE" sz="2000" b="1" kern="0" dirty="0" err="1">
                <a:solidFill>
                  <a:srgbClr val="000000"/>
                </a:solidFill>
                <a:latin typeface="Arial Narrow" pitchFamily="34" charset="0"/>
              </a:rPr>
              <a:t>am</a:t>
            </a: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 3.3.1943 zum Tode verurteilt.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Das Todesurteil wird im April in eine 10- jährige Gefängnis-strafe umgewandelt.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Während Eugen in Unter-suchungshaft sitzt, wird seine Frau Jenni von den Nationalsozialisten abgeholt und in das Konzentrationslager </a:t>
            </a:r>
            <a:r>
              <a:rPr lang="de-DE" sz="2000" b="1" kern="0" dirty="0" err="1">
                <a:solidFill>
                  <a:srgbClr val="000000"/>
                </a:solidFill>
                <a:latin typeface="Arial Narrow" pitchFamily="34" charset="0"/>
              </a:rPr>
              <a:t>Ravensbrück</a:t>
            </a: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 gebracht. </a:t>
            </a:r>
          </a:p>
        </p:txBody>
      </p:sp>
      <p:sp>
        <p:nvSpPr>
          <p:cNvPr id="5" name="Rechteck 4"/>
          <p:cNvSpPr/>
          <p:nvPr/>
        </p:nvSpPr>
        <p:spPr>
          <a:xfrm>
            <a:off x="569840" y="760151"/>
            <a:ext cx="3345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Das Leid der </a:t>
            </a:r>
            <a:r>
              <a:rPr lang="de-DE" sz="2400" b="1" kern="0" dirty="0" err="1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Grimmingers</a:t>
            </a:r>
            <a:endParaRPr lang="de-DE" dirty="0">
              <a:solidFill>
                <a:srgbClr val="FF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067944" y="544522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Eugen Grimminger hat seine Frau nie mehr gesehen...</a:t>
            </a:r>
          </a:p>
        </p:txBody>
      </p:sp>
    </p:spTree>
    <p:extLst>
      <p:ext uri="{BB962C8B-B14F-4D97-AF65-F5344CB8AC3E}">
        <p14:creationId xmlns:p14="http://schemas.microsoft.com/office/powerpoint/2010/main" val="25831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z-auschwitz-einfah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0817"/>
            <a:ext cx="6012632" cy="395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68313" y="692696"/>
            <a:ext cx="4287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Das Ende von Jenni Grimminger...</a:t>
            </a:r>
          </a:p>
        </p:txBody>
      </p:sp>
      <p:sp>
        <p:nvSpPr>
          <p:cNvPr id="4" name="Rechteck 3"/>
          <p:cNvSpPr/>
          <p:nvPr/>
        </p:nvSpPr>
        <p:spPr>
          <a:xfrm>
            <a:off x="468314" y="5414967"/>
            <a:ext cx="82081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900" b="1" dirty="0">
                <a:solidFill>
                  <a:srgbClr val="000000"/>
                </a:solidFill>
                <a:latin typeface="Arial Narrow" pitchFamily="34" charset="0"/>
              </a:rPr>
              <a:t>In Auschwitz verstirbt Jenni Grimminger 1943 laut der Lagerleitung an Auszehrung. Ob das stimmt oder ob sie in einer Gaskammer getötet wurde ist unbekannt.</a:t>
            </a:r>
            <a:endParaRPr lang="de-DE" sz="1900" b="1" dirty="0"/>
          </a:p>
        </p:txBody>
      </p:sp>
    </p:spTree>
    <p:extLst>
      <p:ext uri="{BB962C8B-B14F-4D97-AF65-F5344CB8AC3E}">
        <p14:creationId xmlns:p14="http://schemas.microsoft.com/office/powerpoint/2010/main" val="15231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ugen-grimminge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510394"/>
            <a:ext cx="3240360" cy="43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39552" y="1496785"/>
            <a:ext cx="424847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300"/>
              </a:spcBef>
              <a:spcAft>
                <a:spcPts val="3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Nach dem Krieg baut Eugen Grimminger wieder das Genossenschaftswesen auf und modernisiert es.</a:t>
            </a:r>
          </a:p>
          <a:p>
            <a:pPr lvl="0" eaLnBrk="0" hangingPunct="0">
              <a:spcBef>
                <a:spcPts val="300"/>
              </a:spcBef>
              <a:spcAft>
                <a:spcPts val="3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1958 beendet er seine aktive Arbeitstätigkeit. Er engagiert sich in vielen Ehrenämtern und widmet sich mit seiner zweiten Frau Tilly Hahn </a:t>
            </a:r>
            <a:r>
              <a:rPr lang="de-DE" sz="2000" b="1" kern="0" dirty="0" err="1">
                <a:solidFill>
                  <a:srgbClr val="000000"/>
                </a:solidFill>
                <a:latin typeface="Arial Narrow" pitchFamily="34" charset="0"/>
              </a:rPr>
              <a:t>íntensiv</a:t>
            </a: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 dem Tierschutz </a:t>
            </a:r>
          </a:p>
          <a:p>
            <a:pPr lvl="0" eaLnBrk="0" hangingPunct="0">
              <a:spcBef>
                <a:spcPts val="300"/>
              </a:spcBef>
              <a:spcAft>
                <a:spcPts val="3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Er ist lange Jahre Vorsitzender des Tierschutzvereins Stuttgart.</a:t>
            </a:r>
          </a:p>
          <a:p>
            <a:pPr lvl="0" eaLnBrk="0" hangingPunct="0">
              <a:spcBef>
                <a:spcPts val="300"/>
              </a:spcBef>
              <a:spcAft>
                <a:spcPts val="3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Er gründet die Stiftung zur Erforschung von Zoonosen. </a:t>
            </a:r>
            <a:r>
              <a:rPr lang="de-DE" b="1" kern="0" dirty="0">
                <a:solidFill>
                  <a:srgbClr val="000000"/>
                </a:solidFill>
                <a:latin typeface="Arial Narrow" pitchFamily="34" charset="0"/>
              </a:rPr>
              <a:t>(Erforschung der Übertragung von Krankheiten vom Tier auf den Menschen).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660805"/>
            <a:ext cx="3685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Nach seiner Entlassung 1945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682750"/>
            <a:ext cx="3105150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932040" y="1682750"/>
            <a:ext cx="3635698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„</a:t>
            </a:r>
            <a:r>
              <a:rPr lang="de-DE" sz="2000" b="1" dirty="0" err="1">
                <a:solidFill>
                  <a:srgbClr val="000000"/>
                </a:solidFill>
                <a:latin typeface="Arial Narrow" pitchFamily="34" charset="0"/>
              </a:rPr>
              <a:t>Allzuschnell</a:t>
            </a:r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 ist vergessen, was Ziel der damaligen Widerstandsbewegung war. Ein Kampf um Gedankenfreiheit, freie Meinungsäußerung, Freiheit der Lebensgestaltung, Toleranz und Wahrung der Menschenrechte.“</a:t>
            </a:r>
          </a:p>
          <a:p>
            <a:pPr lvl="0"/>
            <a:r>
              <a:rPr lang="de-DE" b="1" dirty="0">
                <a:solidFill>
                  <a:srgbClr val="000000"/>
                </a:solidFill>
                <a:latin typeface="Arial Narrow" pitchFamily="34" charset="0"/>
              </a:rPr>
              <a:t>(Eugen Grimminger am 21.04.1971 in einem Brief über die „Weiße Rose“ )</a:t>
            </a:r>
          </a:p>
        </p:txBody>
      </p:sp>
      <p:sp>
        <p:nvSpPr>
          <p:cNvPr id="4" name="Rechteck 3"/>
          <p:cNvSpPr/>
          <p:nvPr/>
        </p:nvSpPr>
        <p:spPr>
          <a:xfrm>
            <a:off x="467544" y="646290"/>
            <a:ext cx="3176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b="1" dirty="0">
                <a:solidFill>
                  <a:srgbClr val="FF9900"/>
                </a:solidFill>
                <a:latin typeface="Arial Narrow" pitchFamily="34" charset="0"/>
              </a:rPr>
              <a:t>Sein Vermächtnis an uns</a:t>
            </a:r>
          </a:p>
        </p:txBody>
      </p:sp>
    </p:spTree>
    <p:extLst>
      <p:ext uri="{BB962C8B-B14F-4D97-AF65-F5344CB8AC3E}">
        <p14:creationId xmlns:p14="http://schemas.microsoft.com/office/powerpoint/2010/main" val="35073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13720" y="1628800"/>
            <a:ext cx="801872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Seit 28. Januar 2001 heißt unsere Schule Eugen-Grimminger-Schule.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In unserem Leitbild haben wir Eugen Grimminger als Vorbild für unser Handeln benannt: 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Wir LehrerInnen stehen für Wertschätzung, Toleranz, Respekt, Zivilcourage, Mut und Gleichbehandlung ein. Dies Verhalten fordern wir auch von unseren Schülerinnen und Schülern ein und wir unterstützen sie bei der Umsetzung.</a:t>
            </a:r>
            <a:endParaRPr lang="de-DE" sz="2000" b="1" kern="0" dirty="0">
              <a:solidFill>
                <a:srgbClr val="800000"/>
              </a:solidFill>
              <a:latin typeface="Arial Narrow" pitchFamily="34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400" b="1" kern="0" dirty="0">
                <a:solidFill>
                  <a:srgbClr val="800000"/>
                </a:solidFill>
                <a:latin typeface="Arial Narrow" pitchFamily="34" charset="0"/>
              </a:rPr>
              <a:t>Mensch sein und Menschentum üben</a:t>
            </a:r>
            <a:endParaRPr lang="de-DE" sz="2400" b="1" kern="0" dirty="0">
              <a:solidFill>
                <a:srgbClr val="000000"/>
              </a:solidFill>
              <a:latin typeface="Arial Narrow" pitchFamily="34" charset="0"/>
            </a:endParaRP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Diese Erkenntnis von Eugen Grimminger ist uns Verpflichtung:</a:t>
            </a:r>
          </a:p>
          <a:p>
            <a:pPr lvl="0" algn="ctr" eaLnBrk="0" hangingPunct="0">
              <a:spcBef>
                <a:spcPts val="0"/>
              </a:spcBef>
              <a:spcAft>
                <a:spcPts val="1200"/>
              </a:spcAft>
              <a:buSzPct val="60000"/>
            </a:pPr>
            <a:r>
              <a:rPr lang="de-DE" sz="2000" b="1" kern="0" dirty="0">
                <a:solidFill>
                  <a:srgbClr val="FF9900"/>
                </a:solidFill>
                <a:latin typeface="Arial Narrow" pitchFamily="34" charset="0"/>
              </a:rPr>
              <a:t>Wir achten unsere Schulgemeinschaft, </a:t>
            </a:r>
            <a:br>
              <a:rPr lang="de-DE" sz="2000" b="1" kern="0" dirty="0">
                <a:solidFill>
                  <a:srgbClr val="FF9900"/>
                </a:solidFill>
                <a:latin typeface="Arial Narrow" pitchFamily="34" charset="0"/>
              </a:rPr>
            </a:br>
            <a:r>
              <a:rPr lang="de-DE" sz="2000" b="1" kern="0" dirty="0">
                <a:solidFill>
                  <a:srgbClr val="FF9900"/>
                </a:solidFill>
                <a:latin typeface="Arial Narrow" pitchFamily="34" charset="0"/>
              </a:rPr>
              <a:t>wir fördern das Gemeinsame und wir respektieren dabei die Individualität </a:t>
            </a:r>
            <a:br>
              <a:rPr lang="de-DE" sz="2000" b="1" kern="0" dirty="0">
                <a:solidFill>
                  <a:srgbClr val="FF9900"/>
                </a:solidFill>
                <a:latin typeface="Arial Narrow" pitchFamily="34" charset="0"/>
              </a:rPr>
            </a:br>
            <a:r>
              <a:rPr lang="de-DE" sz="2000" b="1" kern="0" dirty="0">
                <a:solidFill>
                  <a:srgbClr val="FF9900"/>
                </a:solidFill>
                <a:latin typeface="Arial Narrow" pitchFamily="34" charset="0"/>
              </a:rPr>
              <a:t>aller an unserem  Schulleben Beteiligter.  </a:t>
            </a:r>
          </a:p>
        </p:txBody>
      </p:sp>
      <p:sp>
        <p:nvSpPr>
          <p:cNvPr id="3" name="Rechteck 2"/>
          <p:cNvSpPr/>
          <p:nvPr/>
        </p:nvSpPr>
        <p:spPr>
          <a:xfrm>
            <a:off x="488072" y="726892"/>
            <a:ext cx="3595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Was hat das mit uns zu tun?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r aus Vogelperspek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b="3215"/>
          <a:stretch>
            <a:fillRect/>
          </a:stretch>
        </p:blipFill>
        <p:spPr bwMode="auto">
          <a:xfrm>
            <a:off x="1187450" y="1557339"/>
            <a:ext cx="6408886" cy="448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851920" y="62068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39552" y="759187"/>
            <a:ext cx="567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FF9900"/>
                </a:solidFill>
                <a:latin typeface="Arial Narrow" pitchFamily="34" charset="0"/>
              </a:rPr>
              <a:t>Crailsheim um 1930 aus der Vogelperspektive</a:t>
            </a:r>
          </a:p>
        </p:txBody>
      </p:sp>
    </p:spTree>
    <p:extLst>
      <p:ext uri="{BB962C8B-B14F-4D97-AF65-F5344CB8AC3E}">
        <p14:creationId xmlns:p14="http://schemas.microsoft.com/office/powerpoint/2010/main" val="20048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hanhofstr schw_wei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484313"/>
            <a:ext cx="4086225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77076" y="1348403"/>
            <a:ext cx="348327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latin typeface="Arial Narrow" pitchFamily="34" charset="0"/>
              </a:rPr>
              <a:t>Hier steht das Elternhaus von Eugen Grimminger.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latin typeface="Arial Narrow" pitchFamily="34" charset="0"/>
              </a:rPr>
              <a:t>Eugen lebt dort mit seinen Eltern und   seinen sieben Geschwistern zusammen.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latin typeface="Arial Narrow" pitchFamily="34" charset="0"/>
              </a:rPr>
              <a:t>Eugen geht in Crailsheim zur Schule. Nach der Mittleren Reife beginnt er bei der Stadtverwaltung Crailsheim eine Lehre als Verwaltungsangestellter. 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latin typeface="Arial Narrow" pitchFamily="34" charset="0"/>
              </a:rPr>
              <a:t>Eigentlich sollte Eugen nach Schwäbisch Hall, um Abitur zu machen, das lehnt er jedoch ab.</a:t>
            </a:r>
          </a:p>
        </p:txBody>
      </p:sp>
      <p:sp>
        <p:nvSpPr>
          <p:cNvPr id="6" name="Pfeil nach unten 5"/>
          <p:cNvSpPr/>
          <p:nvPr/>
        </p:nvSpPr>
        <p:spPr>
          <a:xfrm rot="1801368">
            <a:off x="5667359" y="4011495"/>
            <a:ext cx="347806" cy="76797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27584" y="630212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Die Bahnhofstraße…</a:t>
            </a:r>
            <a:endParaRPr lang="de-DE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ogelperspektive mit B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11" y="1497012"/>
            <a:ext cx="63119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67544" y="402928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Der Blick vom </a:t>
            </a:r>
            <a:r>
              <a:rPr lang="de-DE" sz="2400" b="1" dirty="0" err="1">
                <a:solidFill>
                  <a:srgbClr val="FF9900"/>
                </a:solidFill>
                <a:latin typeface="Arial Narrow"/>
              </a:rPr>
              <a:t>Kreckelberg</a:t>
            </a: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 </a:t>
            </a:r>
          </a:p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auf das idyllisch gelegene Städtchen</a:t>
            </a:r>
          </a:p>
        </p:txBody>
      </p:sp>
    </p:spTree>
    <p:extLst>
      <p:ext uri="{BB962C8B-B14F-4D97-AF65-F5344CB8AC3E}">
        <p14:creationId xmlns:p14="http://schemas.microsoft.com/office/powerpoint/2010/main" val="23611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kumente und Einstellungen\Konrad Schneider\Eigene Dateien\Crailsheim\Varia\EGS Tag\intro_bahnhoefe_soldaten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08113"/>
            <a:ext cx="5761037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34187" y="704120"/>
            <a:ext cx="2807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Der erste Weltkrieg …</a:t>
            </a:r>
          </a:p>
        </p:txBody>
      </p:sp>
      <p:sp>
        <p:nvSpPr>
          <p:cNvPr id="4" name="Rechteck 3"/>
          <p:cNvSpPr/>
          <p:nvPr/>
        </p:nvSpPr>
        <p:spPr>
          <a:xfrm>
            <a:off x="719770" y="5516563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Der 1892 geborene Eugen Grimminger zieht ,wie viele Männer 1914,</a:t>
            </a:r>
          </a:p>
          <a:p>
            <a:pPr lvl="0" algn="ctr"/>
            <a:r>
              <a:rPr lang="de-DE" sz="2000" b="1" dirty="0">
                <a:solidFill>
                  <a:srgbClr val="000000"/>
                </a:solidFill>
                <a:latin typeface="Arial Narrow" pitchFamily="34" charset="0"/>
              </a:rPr>
              <a:t>überzeugt in den Krieg</a:t>
            </a:r>
            <a:r>
              <a:rPr lang="de-DE" sz="2000" dirty="0">
                <a:solidFill>
                  <a:srgbClr val="000000"/>
                </a:solidFill>
                <a:latin typeface="Arial Narrow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99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076056" y="1920895"/>
            <a:ext cx="3635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Eugen Grimminger kehrt als überzeugter Pazifist vom Ersten Weltkrieg zurück.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Er verarbeitet seine Erlebnisse, indem er einen Roman schreibt 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</a:pPr>
            <a:r>
              <a:rPr lang="de-DE" sz="2000" b="1" kern="0" dirty="0">
                <a:solidFill>
                  <a:srgbClr val="800000"/>
                </a:solidFill>
                <a:latin typeface="Arial Narrow" pitchFamily="34" charset="0"/>
              </a:rPr>
              <a:t>„Rosel </a:t>
            </a:r>
            <a:r>
              <a:rPr lang="de-DE" sz="2000" b="1" kern="0" dirty="0" err="1">
                <a:solidFill>
                  <a:srgbClr val="800000"/>
                </a:solidFill>
                <a:latin typeface="Arial Narrow" pitchFamily="34" charset="0"/>
              </a:rPr>
              <a:t>Steinbronners</a:t>
            </a:r>
            <a:r>
              <a:rPr lang="de-DE" sz="2000" b="1" kern="0" dirty="0">
                <a:solidFill>
                  <a:srgbClr val="800000"/>
                </a:solidFill>
                <a:latin typeface="Arial Narrow" pitchFamily="34" charset="0"/>
              </a:rPr>
              <a:t> Liebe“ </a:t>
            </a:r>
            <a:br>
              <a:rPr lang="de-DE" sz="2000" b="1" kern="0" dirty="0">
                <a:solidFill>
                  <a:srgbClr val="800000"/>
                </a:solidFill>
                <a:latin typeface="Arial Narrow" pitchFamily="34" charset="0"/>
              </a:rPr>
            </a:br>
            <a:br>
              <a:rPr lang="de-DE" sz="2000" b="1" kern="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Wieder zu Hause angekommen, in seinem ihm vertrauten Städtchen, verliebt er sich in eine junge Frau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494099" y="719719"/>
            <a:ext cx="4584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1918 Ende des ersten Weltkrieges …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4" name="Picture 6" descr="EG - jung als Sold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412776"/>
            <a:ext cx="3311525" cy="474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01215" y="764704"/>
            <a:ext cx="156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FF9900"/>
                </a:solidFill>
                <a:latin typeface="Arial Narrow"/>
                <a:ea typeface="+mj-ea"/>
                <a:cs typeface="Times New Roman"/>
              </a:rPr>
              <a:t>Jenni Stern</a:t>
            </a:r>
            <a:endParaRPr lang="de-DE" dirty="0">
              <a:solidFill>
                <a:srgbClr val="FF9900"/>
              </a:solidFill>
            </a:endParaRPr>
          </a:p>
        </p:txBody>
      </p:sp>
      <p:pic>
        <p:nvPicPr>
          <p:cNvPr id="3" name="Picture 6" descr="Jenny Ste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628800"/>
            <a:ext cx="3046555" cy="44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683568" y="1916832"/>
            <a:ext cx="35283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Jenni Stern wird 1895 in </a:t>
            </a:r>
            <a:r>
              <a:rPr lang="de-DE" sz="2000" b="1" kern="0" dirty="0" err="1">
                <a:solidFill>
                  <a:srgbClr val="000000"/>
                </a:solidFill>
                <a:latin typeface="Arial Narrow" pitchFamily="34" charset="0"/>
              </a:rPr>
              <a:t>Michelbach</a:t>
            </a: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 an der Lücke geboren.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Sie und ihre Familie sind jüdischen Glaubens.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Jenni lebt seit 1903 mit ihrer Familie in Crailsheim.</a:t>
            </a:r>
          </a:p>
          <a:p>
            <a:pPr lvl="0" eaLnBrk="0" hangingPunct="0">
              <a:spcBef>
                <a:spcPts val="600"/>
              </a:spcBef>
              <a:spcAft>
                <a:spcPts val="600"/>
              </a:spcAft>
              <a:buSzPct val="60000"/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Auch sie arbeitet im Crailsheimer Rathaus.</a:t>
            </a:r>
          </a:p>
        </p:txBody>
      </p:sp>
    </p:spTree>
    <p:extLst>
      <p:ext uri="{BB962C8B-B14F-4D97-AF65-F5344CB8AC3E}">
        <p14:creationId xmlns:p14="http://schemas.microsoft.com/office/powerpoint/2010/main" val="2363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kumente und Einstellungen\Konrad Schneider\Eigene Dateien\Crailsheim\Varia\EGS Tag\Bundesarchiv_Bild_102-13518,_Berlin,_Fronleichnam-Prozession,_Non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773239"/>
            <a:ext cx="5145045" cy="358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76858" y="1387939"/>
            <a:ext cx="307160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Wie überall, insbesondere in den Kleinstädten, sind die Menschen auch in Crailsheim eher verschlossen: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Die Katholiken  heiraten Katholiken.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Die Protestanten heiraten Protestanten. 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Und die Juden heiraten</a:t>
            </a:r>
            <a:b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</a:b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Juden.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Arial Narrow" pitchFamily="34" charset="0"/>
              </a:rPr>
              <a:t>Mischehen sind nicht gesellschaftsfähig.</a:t>
            </a:r>
          </a:p>
        </p:txBody>
      </p:sp>
      <p:sp>
        <p:nvSpPr>
          <p:cNvPr id="5" name="Rechteck 4"/>
          <p:cNvSpPr/>
          <p:nvPr/>
        </p:nvSpPr>
        <p:spPr>
          <a:xfrm>
            <a:off x="531813" y="660805"/>
            <a:ext cx="3193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2400" b="1" dirty="0">
                <a:solidFill>
                  <a:srgbClr val="FF9900"/>
                </a:solidFill>
                <a:latin typeface="Arial Narrow"/>
              </a:rPr>
              <a:t>Die Kirchen – der Glaube</a:t>
            </a:r>
          </a:p>
        </p:txBody>
      </p:sp>
    </p:spTree>
    <p:extLst>
      <p:ext uri="{BB962C8B-B14F-4D97-AF65-F5344CB8AC3E}">
        <p14:creationId xmlns:p14="http://schemas.microsoft.com/office/powerpoint/2010/main" val="28078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theme/theme1.xml><?xml version="1.0" encoding="utf-8"?>
<a:theme xmlns:a="http://schemas.openxmlformats.org/drawingml/2006/main" name="EGS_PPT_Vorlage_in Vorlagenordner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 Narrow"/>
        <a:ea typeface=""/>
        <a:cs typeface="Times New Roman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EGS_PPT_Vorlage_in Vorlagenordner</Template>
  <TotalTime>0</TotalTime>
  <Words>1073</Words>
  <Application>Microsoft Office PowerPoint</Application>
  <PresentationFormat>Bildschirmpräsentation (4:3)</PresentationFormat>
  <Paragraphs>91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Times New Roman</vt:lpstr>
      <vt:lpstr>Wingdings</vt:lpstr>
      <vt:lpstr>EGS_PPT_Vorlage_in Vorlagenordner</vt:lpstr>
      <vt:lpstr>In einem kleinen Städtchen  in Hohenlohe ...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einem kleinen Städtchen  in Hohenlohe ...</dc:title>
  <dc:creator>Technau</dc:creator>
  <cp:lastModifiedBy>Andrea Volz</cp:lastModifiedBy>
  <cp:revision>14</cp:revision>
  <dcterms:created xsi:type="dcterms:W3CDTF">2014-05-02T14:52:19Z</dcterms:created>
  <dcterms:modified xsi:type="dcterms:W3CDTF">2022-01-25T14:56:57Z</dcterms:modified>
</cp:coreProperties>
</file>